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71" r:id="rId10"/>
    <p:sldId id="272" r:id="rId11"/>
    <p:sldId id="273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275E5-E5CF-43CB-95B0-1CF14A5ACD99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0E829-706F-431E-B086-6B8D85B55A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9A3A-E2B9-4721-8534-EA3458FC9A24}" type="datetimeFigureOut">
              <a:rPr lang="es-ES" smtClean="0"/>
              <a:pPr/>
              <a:t>15/08/2017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B1733-1A06-4970-9F52-2DBEBA730F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ebdelpeque.com/wp-content/uploads/2015/03/Parte-del-cuerpo-human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08720"/>
            <a:ext cx="72008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s://i.ytimg.com/vi/7XSdK_hc1Eo/hqdefaul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612068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5580112" y="3933056"/>
            <a:ext cx="751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/>
              <a:t>fémur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724128" y="450912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Tibia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267744" y="4941168"/>
            <a:ext cx="910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Peroné </a:t>
            </a:r>
            <a:endParaRPr lang="es-ES" dirty="0"/>
          </a:p>
        </p:txBody>
      </p:sp>
      <p:cxnSp>
        <p:nvCxnSpPr>
          <p:cNvPr id="9" name="8 Conector recto de flecha"/>
          <p:cNvCxnSpPr>
            <a:endCxn id="7" idx="3"/>
          </p:cNvCxnSpPr>
          <p:nvPr/>
        </p:nvCxnSpPr>
        <p:spPr>
          <a:xfrm flipH="1">
            <a:off x="3178058" y="5085184"/>
            <a:ext cx="745870" cy="406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V="1">
            <a:off x="4788024" y="4149080"/>
            <a:ext cx="936104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4860032" y="4725144"/>
            <a:ext cx="936104" cy="2880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b="1" dirty="0">
                <a:latin typeface="Escolar1" pitchFamily="2" charset="0"/>
              </a:rPr>
              <a:t>Músculos</a:t>
            </a:r>
            <a:endParaRPr lang="es-ES" sz="6000" b="1" dirty="0">
              <a:latin typeface="Escolar1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3600" b="1" dirty="0">
                <a:latin typeface="Escolar1" pitchFamily="2" charset="0"/>
              </a:rPr>
              <a:t>Están</a:t>
            </a:r>
            <a:r>
              <a:rPr lang="es-ES_tradnl" sz="3600" dirty="0">
                <a:latin typeface="Escolar1" pitchFamily="2" charset="0"/>
              </a:rPr>
              <a:t> </a:t>
            </a: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unidos al esqueleto.</a:t>
            </a:r>
            <a:endParaRPr lang="es-ES_tradnl" sz="3600" b="1" dirty="0">
              <a:latin typeface="Escolar1" pitchFamily="2" charset="0"/>
            </a:endParaRPr>
          </a:p>
          <a:p>
            <a:pPr>
              <a:buNone/>
            </a:pPr>
            <a:endParaRPr lang="es-ES_tradnl" sz="3600" dirty="0">
              <a:latin typeface="Escolar1" pitchFamily="2" charset="0"/>
            </a:endParaRPr>
          </a:p>
          <a:p>
            <a:endParaRPr lang="es-ES_tradnl" sz="3600" dirty="0">
              <a:latin typeface="Escolar1" pitchFamily="2" charset="0"/>
            </a:endParaRPr>
          </a:p>
          <a:p>
            <a:endParaRPr lang="es-ES_tradnl" sz="3600" dirty="0">
              <a:latin typeface="Escolar1" pitchFamily="2" charset="0"/>
            </a:endParaRPr>
          </a:p>
          <a:p>
            <a:pPr>
              <a:buNone/>
            </a:pPr>
            <a:r>
              <a:rPr lang="es-ES_tradnl" sz="3600" b="1" dirty="0">
                <a:latin typeface="Escolar1" pitchFamily="2" charset="0"/>
              </a:rPr>
              <a:t>Generan </a:t>
            </a: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movimiento</a:t>
            </a:r>
            <a:r>
              <a:rPr lang="es-ES_tradnl" sz="3600" dirty="0">
                <a:solidFill>
                  <a:srgbClr val="FF0000"/>
                </a:solidFill>
                <a:latin typeface="Escolar1" pitchFamily="2" charset="0"/>
              </a:rPr>
              <a:t>.</a:t>
            </a:r>
            <a:endParaRPr lang="es-ES" sz="3600" dirty="0">
              <a:solidFill>
                <a:srgbClr val="FF0000"/>
              </a:solidFill>
              <a:latin typeface="Escolar1" pitchFamily="2" charset="0"/>
            </a:endParaRPr>
          </a:p>
        </p:txBody>
      </p:sp>
      <p:pic>
        <p:nvPicPr>
          <p:cNvPr id="29698" name="Picture 2" descr="C:\Program Files (x86)\Picto Selector\png\ARASAAC Symbol Set\82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564904"/>
            <a:ext cx="1131763" cy="1131763"/>
          </a:xfrm>
          <a:prstGeom prst="rect">
            <a:avLst/>
          </a:prstGeom>
          <a:noFill/>
        </p:spPr>
      </p:pic>
      <p:pic>
        <p:nvPicPr>
          <p:cNvPr id="29699" name="Picture 3" descr="C:\Program Files (x86)\Picto Selector\png\ARASAAC Symbol Set\572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348880"/>
            <a:ext cx="1707827" cy="1707827"/>
          </a:xfrm>
          <a:prstGeom prst="rect">
            <a:avLst/>
          </a:prstGeom>
          <a:noFill/>
        </p:spPr>
      </p:pic>
      <p:pic>
        <p:nvPicPr>
          <p:cNvPr id="29700" name="Picture 4" descr="C:\Program Files (x86)\Picto Selector\png\ARASAAC Symbol Set\600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941168"/>
            <a:ext cx="1491803" cy="1491803"/>
          </a:xfrm>
          <a:prstGeom prst="rect">
            <a:avLst/>
          </a:prstGeom>
          <a:noFill/>
        </p:spPr>
      </p:pic>
      <p:pic>
        <p:nvPicPr>
          <p:cNvPr id="29701" name="Picture 5" descr="C:\Program Files (x86)\Picto Selector\png\ARASAAC Symbol Set\2139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4941168"/>
            <a:ext cx="1484784" cy="1484784"/>
          </a:xfrm>
          <a:prstGeom prst="rect">
            <a:avLst/>
          </a:prstGeom>
          <a:noFill/>
        </p:spPr>
      </p:pic>
      <p:pic>
        <p:nvPicPr>
          <p:cNvPr id="29702" name="Picture 6" descr="C:\Program Files (x86)\Picto Selector\png\ARASAAC Symbol Set\5367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2348880"/>
            <a:ext cx="1347787" cy="1347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b="1" dirty="0">
                <a:latin typeface="Escolar1" pitchFamily="2" charset="0"/>
              </a:rPr>
              <a:t>Órganos </a:t>
            </a:r>
            <a:endParaRPr lang="es-ES" sz="6000" b="1" dirty="0">
              <a:latin typeface="Escolar1" pitchFamily="2" charset="0"/>
            </a:endParaRPr>
          </a:p>
        </p:txBody>
      </p:sp>
      <p:pic>
        <p:nvPicPr>
          <p:cNvPr id="1026" name="Picture 2" descr="C:\Program Files (x86)\Picto Selector\png\ARASAAC Symbol Set\242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00808"/>
            <a:ext cx="4392488" cy="439248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051720" y="1412776"/>
            <a:ext cx="1523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dirty="0">
                <a:solidFill>
                  <a:srgbClr val="CC9900"/>
                </a:solidFill>
                <a:latin typeface="Escolar1" pitchFamily="2" charset="0"/>
              </a:rPr>
              <a:t>Cerebro</a:t>
            </a:r>
            <a:endParaRPr lang="es-ES" sz="3600" b="1" dirty="0">
              <a:solidFill>
                <a:srgbClr val="CC9900"/>
              </a:solidFill>
              <a:latin typeface="Escolar1" pitchFamily="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31640" y="3645024"/>
            <a:ext cx="19127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dirty="0">
                <a:solidFill>
                  <a:srgbClr val="7030A0"/>
                </a:solidFill>
                <a:latin typeface="Escolar1" pitchFamily="2" charset="0"/>
              </a:rPr>
              <a:t>Pulmones</a:t>
            </a:r>
            <a:endParaRPr lang="es-ES" sz="3600" b="1" dirty="0">
              <a:solidFill>
                <a:srgbClr val="7030A0"/>
              </a:solidFill>
              <a:latin typeface="Escolar1" pitchFamily="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652120" y="2924944"/>
            <a:ext cx="16401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b="1" dirty="0">
                <a:solidFill>
                  <a:srgbClr val="FF0000"/>
                </a:solidFill>
                <a:latin typeface="Escolar1" pitchFamily="2" charset="0"/>
              </a:rPr>
              <a:t>Corazón</a:t>
            </a:r>
            <a:r>
              <a:rPr lang="es-ES_tradnl" sz="3200" b="1" dirty="0">
                <a:latin typeface="Escolar1" pitchFamily="2" charset="0"/>
              </a:rPr>
              <a:t> </a:t>
            </a:r>
            <a:endParaRPr lang="es-ES" sz="3200" b="1" dirty="0">
              <a:latin typeface="Escolar1" pitchFamily="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56176" y="5229200"/>
            <a:ext cx="1558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b="1" dirty="0">
                <a:solidFill>
                  <a:schemeClr val="accent6">
                    <a:lumMod val="75000"/>
                  </a:schemeClr>
                </a:solidFill>
                <a:latin typeface="Escolar1" pitchFamily="2" charset="0"/>
              </a:rPr>
              <a:t>Intestino</a:t>
            </a:r>
            <a:endParaRPr lang="es-ES" sz="3200" b="1" dirty="0">
              <a:solidFill>
                <a:schemeClr val="accent6">
                  <a:lumMod val="75000"/>
                </a:schemeClr>
              </a:solidFill>
              <a:latin typeface="Escolar1" pitchFamily="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940152" y="4221088"/>
            <a:ext cx="1984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600" b="1" dirty="0">
                <a:solidFill>
                  <a:srgbClr val="FF9900"/>
                </a:solidFill>
                <a:latin typeface="Escolar1" pitchFamily="2" charset="0"/>
              </a:rPr>
              <a:t>Estómago </a:t>
            </a:r>
            <a:endParaRPr lang="es-ES" sz="3600" b="1" dirty="0">
              <a:solidFill>
                <a:srgbClr val="FF9900"/>
              </a:solidFill>
              <a:latin typeface="Escolar1" pitchFamily="2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3563888" y="1772816"/>
            <a:ext cx="648000" cy="216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275856" y="3933056"/>
            <a:ext cx="1008112" cy="14401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>
            <a:off x="4716016" y="3356992"/>
            <a:ext cx="1008112" cy="9361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5076056" y="4581128"/>
            <a:ext cx="936104" cy="288032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5004048" y="5589240"/>
            <a:ext cx="1080120" cy="72008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b="1" dirty="0">
                <a:latin typeface="Escolar1" pitchFamily="2" charset="0"/>
              </a:rPr>
              <a:t>Cerebro</a:t>
            </a:r>
            <a:r>
              <a:rPr lang="es-ES_tradnl" sz="6000" dirty="0">
                <a:latin typeface="Escolar1" pitchFamily="2" charset="0"/>
              </a:rPr>
              <a:t> </a:t>
            </a:r>
            <a:endParaRPr lang="es-ES" sz="6000" dirty="0">
              <a:latin typeface="Escolar1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939336" cy="4525963"/>
          </a:xfrm>
        </p:spPr>
        <p:txBody>
          <a:bodyPr/>
          <a:lstStyle/>
          <a:p>
            <a:r>
              <a:rPr lang="es-ES_tradnl" b="1" dirty="0">
                <a:latin typeface="Escolar1" pitchFamily="2" charset="0"/>
              </a:rPr>
              <a:t>Es un órgano muy </a:t>
            </a:r>
            <a:r>
              <a:rPr lang="es-ES_tradnl" b="1" dirty="0">
                <a:solidFill>
                  <a:srgbClr val="FF0000"/>
                </a:solidFill>
                <a:latin typeface="Escolar1" pitchFamily="2" charset="0"/>
              </a:rPr>
              <a:t>importante.</a:t>
            </a:r>
          </a:p>
          <a:p>
            <a:pPr>
              <a:buNone/>
            </a:pPr>
            <a:endParaRPr lang="es-ES_tradnl" b="1" dirty="0">
              <a:latin typeface="Escolar1" pitchFamily="2" charset="0"/>
            </a:endParaRPr>
          </a:p>
          <a:p>
            <a:r>
              <a:rPr lang="es-ES_tradnl" b="1" dirty="0">
                <a:solidFill>
                  <a:srgbClr val="FF0000"/>
                </a:solidFill>
                <a:latin typeface="Escolar1" pitchFamily="2" charset="0"/>
              </a:rPr>
              <a:t>Dirige el cuerpo</a:t>
            </a:r>
            <a:r>
              <a:rPr lang="es-ES_tradnl" b="1" dirty="0">
                <a:latin typeface="Escolar1" pitchFamily="2" charset="0"/>
              </a:rPr>
              <a:t>:  Da </a:t>
            </a:r>
            <a:r>
              <a:rPr lang="es-ES_tradnl" b="1" dirty="0">
                <a:solidFill>
                  <a:srgbClr val="FF0000"/>
                </a:solidFill>
                <a:latin typeface="Escolar1" pitchFamily="2" charset="0"/>
              </a:rPr>
              <a:t>órdenes </a:t>
            </a:r>
            <a:r>
              <a:rPr lang="es-ES_tradnl" b="1" dirty="0">
                <a:latin typeface="Escolar1" pitchFamily="2" charset="0"/>
              </a:rPr>
              <a:t>a todas las partes del cuerpo.</a:t>
            </a:r>
            <a:endParaRPr lang="es-ES" b="1" dirty="0">
              <a:latin typeface="Escolar1" pitchFamily="2" charset="0"/>
            </a:endParaRPr>
          </a:p>
        </p:txBody>
      </p:sp>
      <p:pic>
        <p:nvPicPr>
          <p:cNvPr id="2050" name="Picture 2" descr="C:\Program Files (x86)\Picto Selector\png\ARASAAC Symbol Set\269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149080"/>
            <a:ext cx="1687463" cy="1687463"/>
          </a:xfrm>
          <a:prstGeom prst="rect">
            <a:avLst/>
          </a:prstGeom>
          <a:noFill/>
        </p:spPr>
      </p:pic>
      <p:pic>
        <p:nvPicPr>
          <p:cNvPr id="2051" name="Picture 3" descr="C:\Program Files (x86)\Picto Selector\png\ARASAAC Symbol Set\1147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509120"/>
            <a:ext cx="1419795" cy="1419795"/>
          </a:xfrm>
          <a:prstGeom prst="rect">
            <a:avLst/>
          </a:prstGeom>
          <a:noFill/>
        </p:spPr>
      </p:pic>
      <p:pic>
        <p:nvPicPr>
          <p:cNvPr id="2052" name="Picture 4" descr="C:\Program Files (x86)\Picto Selector\png\ARASAAC Symbol Set\2455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653136"/>
            <a:ext cx="1131763" cy="1131763"/>
          </a:xfrm>
          <a:prstGeom prst="rect">
            <a:avLst/>
          </a:prstGeom>
          <a:noFill/>
        </p:spPr>
      </p:pic>
      <p:pic>
        <p:nvPicPr>
          <p:cNvPr id="2053" name="Picture 5" descr="C:\Program Files (x86)\Picto Selector\png\ARASAAC Symbol Set\866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509120"/>
            <a:ext cx="1203771" cy="1203771"/>
          </a:xfrm>
          <a:prstGeom prst="rect">
            <a:avLst/>
          </a:prstGeom>
          <a:noFill/>
        </p:spPr>
      </p:pic>
      <p:pic>
        <p:nvPicPr>
          <p:cNvPr id="2054" name="Picture 6" descr="C:\Program Files (x86)\Picto Selector\png\ARASAAC Symbol Set\8029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4581128"/>
            <a:ext cx="1203771" cy="1203771"/>
          </a:xfrm>
          <a:prstGeom prst="rect">
            <a:avLst/>
          </a:prstGeom>
          <a:noFill/>
        </p:spPr>
      </p:pic>
      <p:sp>
        <p:nvSpPr>
          <p:cNvPr id="9" name="8 Flecha derecha"/>
          <p:cNvSpPr/>
          <p:nvPr/>
        </p:nvSpPr>
        <p:spPr>
          <a:xfrm>
            <a:off x="1979712" y="4941168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>
            <a:off x="4427984" y="5013176"/>
            <a:ext cx="57606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b="1" dirty="0">
                <a:latin typeface="Escolar1" pitchFamily="2" charset="0"/>
              </a:rPr>
              <a:t>Corazón</a:t>
            </a:r>
            <a:endParaRPr lang="es-ES" sz="6000" b="1" dirty="0">
              <a:latin typeface="Escolar1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dirty="0">
                <a:latin typeface="Escolar1" pitchFamily="2" charset="0"/>
              </a:rPr>
              <a:t>Es muy </a:t>
            </a: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importante</a:t>
            </a:r>
            <a:r>
              <a:rPr lang="es-ES_tradnl" sz="3600" dirty="0">
                <a:latin typeface="Escolar1" pitchFamily="2" charset="0"/>
              </a:rPr>
              <a:t>.</a:t>
            </a:r>
          </a:p>
          <a:p>
            <a:r>
              <a:rPr lang="es-ES_tradnl" sz="3600" dirty="0">
                <a:latin typeface="Escolar1" pitchFamily="2" charset="0"/>
              </a:rPr>
              <a:t>Pasan las </a:t>
            </a:r>
            <a:r>
              <a:rPr lang="es-ES_tradnl" sz="3600" b="1" dirty="0">
                <a:solidFill>
                  <a:srgbClr val="0070C0"/>
                </a:solidFill>
                <a:latin typeface="Escolar1" pitchFamily="2" charset="0"/>
              </a:rPr>
              <a:t>venas</a:t>
            </a:r>
            <a:r>
              <a:rPr lang="es-ES_tradnl" sz="3600" dirty="0">
                <a:latin typeface="Escolar1" pitchFamily="2" charset="0"/>
              </a:rPr>
              <a:t> y </a:t>
            </a: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arterias</a:t>
            </a:r>
            <a:r>
              <a:rPr lang="es-ES_tradnl" sz="3600" dirty="0">
                <a:latin typeface="Escolar1" pitchFamily="2" charset="0"/>
              </a:rPr>
              <a:t> por las que </a:t>
            </a:r>
            <a:r>
              <a:rPr lang="es-ES_tradnl" sz="3600" b="1" dirty="0">
                <a:latin typeface="Escolar1" pitchFamily="2" charset="0"/>
              </a:rPr>
              <a:t>circula la sangre</a:t>
            </a:r>
            <a:r>
              <a:rPr lang="es-ES_tradnl" sz="3600" dirty="0">
                <a:latin typeface="Escolar1" pitchFamily="2" charset="0"/>
              </a:rPr>
              <a:t>.</a:t>
            </a:r>
            <a:endParaRPr lang="es-ES" sz="3600" dirty="0">
              <a:latin typeface="Escolar1" pitchFamily="2" charset="0"/>
            </a:endParaRPr>
          </a:p>
        </p:txBody>
      </p:sp>
      <p:pic>
        <p:nvPicPr>
          <p:cNvPr id="3074" name="Picture 2" descr="C:\Program Files (x86)\Picto Selector\png\ARASAAC Symbol Set\27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933056"/>
            <a:ext cx="1800200" cy="1800200"/>
          </a:xfrm>
          <a:prstGeom prst="rect">
            <a:avLst/>
          </a:prstGeom>
          <a:noFill/>
        </p:spPr>
      </p:pic>
      <p:pic>
        <p:nvPicPr>
          <p:cNvPr id="6" name="Picture 3" descr="C:\Program Files (x86)\Picto Selector\png\ARASAAC Symbol Set\1147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149080"/>
            <a:ext cx="1347787" cy="1347787"/>
          </a:xfrm>
          <a:prstGeom prst="rect">
            <a:avLst/>
          </a:prstGeom>
          <a:noFill/>
        </p:spPr>
      </p:pic>
      <p:pic>
        <p:nvPicPr>
          <p:cNvPr id="7" name="6 Imagen" descr="http://2.bp.blogspot.com/-Xi-j3ELRb0g/UTTra6z4AkI/AAAAAAAAGyA/jaRrpJKN63A/s1600/venasarterias-3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212976"/>
            <a:ext cx="273630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b="1" dirty="0">
                <a:latin typeface="Escolar1" pitchFamily="2" charset="0"/>
              </a:rPr>
              <a:t>Pulmones</a:t>
            </a:r>
            <a:endParaRPr lang="es-ES" sz="6000" b="1" dirty="0">
              <a:latin typeface="Escolar1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3600" b="1" dirty="0">
                <a:latin typeface="Escolar1" pitchFamily="2" charset="0"/>
              </a:rPr>
              <a:t>Sirven para </a:t>
            </a: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respirar</a:t>
            </a:r>
            <a:endParaRPr lang="es-ES" sz="3600" b="1" dirty="0">
              <a:solidFill>
                <a:srgbClr val="FF0000"/>
              </a:solidFill>
              <a:latin typeface="Escolar1" pitchFamily="2" charset="0"/>
            </a:endParaRPr>
          </a:p>
        </p:txBody>
      </p:sp>
      <p:pic>
        <p:nvPicPr>
          <p:cNvPr id="1026" name="Picture 2" descr="C:\Program Files (x86)\Picto Selector\png\ARASAAC Symbol Set\28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492896"/>
            <a:ext cx="2520280" cy="2520280"/>
          </a:xfrm>
          <a:prstGeom prst="rect">
            <a:avLst/>
          </a:prstGeom>
          <a:noFill/>
        </p:spPr>
      </p:pic>
      <p:pic>
        <p:nvPicPr>
          <p:cNvPr id="1027" name="Picture 3" descr="C:\Program Files (x86)\Picto Selector\png\ARASAAC Symbol Set\66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564904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b="1" dirty="0">
                <a:latin typeface="Escolar1" pitchFamily="2" charset="0"/>
              </a:rPr>
              <a:t>Estómago</a:t>
            </a:r>
            <a:endParaRPr lang="es-ES" sz="6000" b="1" dirty="0">
              <a:latin typeface="Escolar1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>
                <a:latin typeface="Escolar1" pitchFamily="2" charset="0"/>
              </a:rPr>
              <a:t>Sirve para </a:t>
            </a:r>
            <a:r>
              <a:rPr lang="es-ES_tradnl" b="1" dirty="0">
                <a:solidFill>
                  <a:srgbClr val="FF0000"/>
                </a:solidFill>
                <a:latin typeface="Escolar1" pitchFamily="2" charset="0"/>
              </a:rPr>
              <a:t>almacenar </a:t>
            </a:r>
            <a:r>
              <a:rPr lang="es-ES_tradnl" b="1" dirty="0">
                <a:latin typeface="Escolar1" pitchFamily="2" charset="0"/>
              </a:rPr>
              <a:t>y </a:t>
            </a:r>
            <a:r>
              <a:rPr lang="es-ES_tradnl" b="1" dirty="0">
                <a:solidFill>
                  <a:srgbClr val="FF0000"/>
                </a:solidFill>
                <a:latin typeface="Escolar1" pitchFamily="2" charset="0"/>
              </a:rPr>
              <a:t>procesar</a:t>
            </a:r>
            <a:r>
              <a:rPr lang="es-ES_tradnl" b="1" dirty="0">
                <a:latin typeface="Escolar1" pitchFamily="2" charset="0"/>
              </a:rPr>
              <a:t> el </a:t>
            </a:r>
            <a:r>
              <a:rPr lang="es-ES_tradnl" b="1" dirty="0">
                <a:solidFill>
                  <a:srgbClr val="FF0000"/>
                </a:solidFill>
                <a:latin typeface="Escolar1" pitchFamily="2" charset="0"/>
              </a:rPr>
              <a:t>alimento</a:t>
            </a:r>
            <a:r>
              <a:rPr lang="es-ES_tradnl" dirty="0">
                <a:latin typeface="Escolar1" pitchFamily="2" charset="0"/>
              </a:rPr>
              <a:t>.</a:t>
            </a:r>
            <a:endParaRPr lang="es-ES" dirty="0">
              <a:latin typeface="Escolar1" pitchFamily="2" charset="0"/>
            </a:endParaRPr>
          </a:p>
        </p:txBody>
      </p:sp>
      <p:pic>
        <p:nvPicPr>
          <p:cNvPr id="4" name="3 Imagen" descr="http://micocinavegetariana.com/wp-content/uploads/2010/05/vegies-350x24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429000"/>
            <a:ext cx="108012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s://carlosremisfisioterapia.files.wordpress.com/2011/09/dibujo-estc3b3mago.jpg?w=171&amp;h=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356992"/>
            <a:ext cx="1335749" cy="1406052"/>
          </a:xfrm>
          <a:prstGeom prst="rect">
            <a:avLst/>
          </a:prstGeom>
          <a:noFill/>
        </p:spPr>
      </p:pic>
      <p:pic>
        <p:nvPicPr>
          <p:cNvPr id="6" name="5 Imagen" descr="http://images.clipartlogo.com/files/ss/original/448/44864830/stomach-with-vegetables-mesh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780928"/>
            <a:ext cx="2359466" cy="271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Program Files (x86)\Picto Selector\png\ARASAAC Symbol Set\551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284984"/>
            <a:ext cx="1491803" cy="1491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b="1" dirty="0">
                <a:latin typeface="Escolar1" pitchFamily="2" charset="0"/>
              </a:rPr>
              <a:t>Intestino</a:t>
            </a:r>
            <a:endParaRPr lang="es-ES" sz="6000" b="1" dirty="0">
              <a:latin typeface="Escolar1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Elige y absorbe lo bueno </a:t>
            </a:r>
            <a:r>
              <a:rPr lang="es-ES_tradnl" sz="3600" b="1" dirty="0">
                <a:latin typeface="Escolar1" pitchFamily="2" charset="0"/>
              </a:rPr>
              <a:t>de los </a:t>
            </a: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alimentos</a:t>
            </a:r>
          </a:p>
          <a:p>
            <a:pPr algn="just">
              <a:buNone/>
            </a:pP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 </a:t>
            </a:r>
            <a:endParaRPr lang="es-ES_tradnl" sz="3600" b="1" dirty="0">
              <a:latin typeface="Escolar1" pitchFamily="2" charset="0"/>
            </a:endParaRPr>
          </a:p>
          <a:p>
            <a:pPr algn="just">
              <a:buNone/>
            </a:pPr>
            <a:endParaRPr lang="es-ES_tradnl" sz="3600" b="1" dirty="0">
              <a:latin typeface="Escolar1" pitchFamily="2" charset="0"/>
            </a:endParaRPr>
          </a:p>
          <a:p>
            <a:pPr algn="just">
              <a:buNone/>
            </a:pPr>
            <a:endParaRPr lang="es-ES_tradnl" sz="3600" b="1" dirty="0">
              <a:latin typeface="Escolar1" pitchFamily="2" charset="0"/>
            </a:endParaRPr>
          </a:p>
          <a:p>
            <a:pPr algn="just">
              <a:buNone/>
            </a:pP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Elimina</a:t>
            </a:r>
            <a:r>
              <a:rPr lang="es-ES_tradnl" sz="3600" b="1" dirty="0">
                <a:latin typeface="Escolar1" pitchFamily="2" charset="0"/>
              </a:rPr>
              <a:t> lo que </a:t>
            </a: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NO sirve.</a:t>
            </a:r>
            <a:endParaRPr lang="es-ES" sz="3600" b="1" dirty="0">
              <a:solidFill>
                <a:srgbClr val="FF0000"/>
              </a:solidFill>
              <a:latin typeface="Escolar1" pitchFamily="2" charset="0"/>
            </a:endParaRPr>
          </a:p>
        </p:txBody>
      </p:sp>
      <p:pic>
        <p:nvPicPr>
          <p:cNvPr id="27650" name="Picture 2" descr="C:\Program Files (x86)\Picto Selector\png\ARASAAC Symbol Set\1169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204864"/>
            <a:ext cx="1779835" cy="1779835"/>
          </a:xfrm>
          <a:prstGeom prst="rect">
            <a:avLst/>
          </a:prstGeom>
          <a:noFill/>
        </p:spPr>
      </p:pic>
      <p:pic>
        <p:nvPicPr>
          <p:cNvPr id="27651" name="Picture 3" descr="C:\Program Files (x86)\Picto Selector\png\ARASAAC Symbol Set\1162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348880"/>
            <a:ext cx="1635819" cy="1635819"/>
          </a:xfrm>
          <a:prstGeom prst="rect">
            <a:avLst/>
          </a:prstGeom>
          <a:noFill/>
        </p:spPr>
      </p:pic>
      <p:pic>
        <p:nvPicPr>
          <p:cNvPr id="27652" name="Picture 4" descr="C:\Program Files (x86)\Picto Selector\png\ARASAAC Symbol Set\46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492896"/>
            <a:ext cx="1347787" cy="1347787"/>
          </a:xfrm>
          <a:prstGeom prst="rect">
            <a:avLst/>
          </a:prstGeom>
          <a:noFill/>
        </p:spPr>
      </p:pic>
      <p:pic>
        <p:nvPicPr>
          <p:cNvPr id="27653" name="Picture 5" descr="C:\Program Files (x86)\Picto Selector\png\ARASAAC Symbol Set\1175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47664" y="4941168"/>
            <a:ext cx="1563811" cy="1563811"/>
          </a:xfrm>
          <a:prstGeom prst="rect">
            <a:avLst/>
          </a:prstGeom>
          <a:noFill/>
        </p:spPr>
      </p:pic>
      <p:pic>
        <p:nvPicPr>
          <p:cNvPr id="27656" name="Picture 8" descr="C:\Program Files (x86)\Picto Selector\png\ARASAAC Symbol Set\550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4941168"/>
            <a:ext cx="1563811" cy="1563811"/>
          </a:xfrm>
          <a:prstGeom prst="rect">
            <a:avLst/>
          </a:prstGeom>
          <a:noFill/>
        </p:spPr>
      </p:pic>
      <p:pic>
        <p:nvPicPr>
          <p:cNvPr id="11" name="Picture 4" descr="C:\Program Files (x86)\Picto Selector\png\ARASAAC Symbol Set\46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941168"/>
            <a:ext cx="1347787" cy="1347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image.slidesharecdn.com/elcuerpohumano-140512143011-phpapp01/95/el-cuerpo-humano-2-638.jpg%3Fcb%3D139992305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52736"/>
            <a:ext cx="648072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1.bp.blogspot.com/-rCUEVGANym0/UCRlUJlqIWI/AAAAAAAAABo/g7YBoOXgAQQ/s1600/cuerpo-humano1%255B1%255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7632848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600" b="1" dirty="0">
                <a:latin typeface="Escolar1" pitchFamily="2" charset="0"/>
              </a:rPr>
              <a:t>La cabeza</a:t>
            </a:r>
            <a:endParaRPr lang="es-ES" sz="6600" b="1" dirty="0">
              <a:latin typeface="Escolar1" pitchFamily="2" charset="0"/>
            </a:endParaRPr>
          </a:p>
        </p:txBody>
      </p:sp>
      <p:pic>
        <p:nvPicPr>
          <p:cNvPr id="3" name="2 Imagen" descr="https://s-media-cache-ak0.pinimg.com/originals/14/dc/4c/14dc4c42f1f044a7f39f267b7db478b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268760"/>
            <a:ext cx="4940300" cy="480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8800" b="1" dirty="0">
                <a:latin typeface="Escolar1" pitchFamily="2" charset="0"/>
              </a:rPr>
              <a:t>El tronco</a:t>
            </a:r>
            <a:endParaRPr lang="es-ES" sz="8800" b="1" dirty="0">
              <a:latin typeface="Escolar1" pitchFamily="2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4029844" cy="762098"/>
          </a:xfrm>
        </p:spPr>
        <p:txBody>
          <a:bodyPr>
            <a:noAutofit/>
          </a:bodyPr>
          <a:lstStyle/>
          <a:p>
            <a:r>
              <a:rPr lang="es-ES_tradnl" sz="4400" dirty="0">
                <a:latin typeface="Escolar1" pitchFamily="2" charset="0"/>
              </a:rPr>
              <a:t>         Pecho</a:t>
            </a:r>
            <a:endParaRPr lang="es-ES" sz="4400" dirty="0">
              <a:latin typeface="Escolar1" pitchFamily="2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580112" y="2132856"/>
            <a:ext cx="2422103" cy="639762"/>
          </a:xfrm>
        </p:spPr>
        <p:txBody>
          <a:bodyPr>
            <a:noAutofit/>
          </a:bodyPr>
          <a:lstStyle/>
          <a:p>
            <a:r>
              <a:rPr lang="es-ES_tradnl" sz="4400" dirty="0">
                <a:latin typeface="Escolar1" pitchFamily="2" charset="0"/>
              </a:rPr>
              <a:t>Abdomen</a:t>
            </a:r>
            <a:endParaRPr lang="es-ES" sz="4400" dirty="0">
              <a:latin typeface="Escolar1" pitchFamily="2" charset="0"/>
            </a:endParaRPr>
          </a:p>
        </p:txBody>
      </p:sp>
      <p:pic>
        <p:nvPicPr>
          <p:cNvPr id="7" name="6 Marcador de contenido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71600" y="3140968"/>
            <a:ext cx="2695575" cy="2695575"/>
          </a:xfrm>
          <a:prstGeom prst="rect">
            <a:avLst/>
          </a:prstGeom>
        </p:spPr>
      </p:pic>
      <p:pic>
        <p:nvPicPr>
          <p:cNvPr id="8" name="7 Marcador de contenido"/>
          <p:cNvPicPr>
            <a:picLocks noGrp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318125" y="2802731"/>
            <a:ext cx="2695575" cy="26955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6600" b="1" dirty="0">
                <a:latin typeface="Escolar1" pitchFamily="2" charset="0"/>
              </a:rPr>
              <a:t>Extremidades </a:t>
            </a:r>
            <a:br>
              <a:rPr lang="es-ES_tradnl" sz="6600" b="1" dirty="0">
                <a:latin typeface="Escolar1" pitchFamily="2" charset="0"/>
              </a:rPr>
            </a:br>
            <a:endParaRPr lang="es-ES" sz="6600" b="1" dirty="0">
              <a:latin typeface="Escolar1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3568" y="83671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/>
              <a:t> </a:t>
            </a: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Son órganos externos y articulados </a:t>
            </a:r>
            <a:r>
              <a:rPr lang="es-ES_tradnl" sz="3600" b="1" dirty="0">
                <a:latin typeface="Escolar1" pitchFamily="2" charset="0"/>
              </a:rPr>
              <a:t>para poder</a:t>
            </a: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 movernos. </a:t>
            </a:r>
            <a:endParaRPr lang="es-ES" sz="3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619672" y="3284984"/>
            <a:ext cx="1835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>
                <a:solidFill>
                  <a:srgbClr val="0070C0"/>
                </a:solidFill>
                <a:latin typeface="Escolar1" pitchFamily="2" charset="0"/>
              </a:rPr>
              <a:t>Superiores</a:t>
            </a:r>
            <a:endParaRPr lang="es-ES" sz="3200" b="1" dirty="0">
              <a:solidFill>
                <a:srgbClr val="0070C0"/>
              </a:solidFill>
              <a:latin typeface="Escolar1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364088" y="3284984"/>
            <a:ext cx="1590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b="1" dirty="0">
                <a:solidFill>
                  <a:srgbClr val="0070C0"/>
                </a:solidFill>
                <a:latin typeface="Escolar1" pitchFamily="2" charset="0"/>
              </a:rPr>
              <a:t>Inferiores </a:t>
            </a:r>
            <a:endParaRPr lang="es-ES" sz="2800" b="1" dirty="0">
              <a:solidFill>
                <a:srgbClr val="0070C0"/>
              </a:solidFill>
              <a:latin typeface="Escolar1" pitchFamily="2" charset="0"/>
            </a:endParaRPr>
          </a:p>
        </p:txBody>
      </p:sp>
      <p:pic>
        <p:nvPicPr>
          <p:cNvPr id="10" name="9 Marcador de contenido" descr="Cuáles son las extremidades del cuerpo humano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89040"/>
            <a:ext cx="3600400" cy="282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Program Files (x86)\Picto Selector\png\ARASAAC Symbol Set\2139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844824"/>
            <a:ext cx="1131763" cy="1131763"/>
          </a:xfrm>
          <a:prstGeom prst="rect">
            <a:avLst/>
          </a:prstGeom>
          <a:noFill/>
        </p:spPr>
      </p:pic>
      <p:pic>
        <p:nvPicPr>
          <p:cNvPr id="1027" name="Picture 3" descr="C:\Program Files (x86)\Picto Selector\png\ARASAAC Symbol Set\543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1988840"/>
            <a:ext cx="987747" cy="987747"/>
          </a:xfrm>
          <a:prstGeom prst="rect">
            <a:avLst/>
          </a:prstGeom>
          <a:noFill/>
        </p:spPr>
      </p:pic>
      <p:pic>
        <p:nvPicPr>
          <p:cNvPr id="1028" name="Picture 4" descr="C:\Program Files (x86)\Picto Selector\png\ARASAAC Symbol Set\1702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060848"/>
            <a:ext cx="915739" cy="915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600" b="1" dirty="0">
                <a:latin typeface="Escolar1" pitchFamily="2" charset="0"/>
              </a:rPr>
              <a:t>Las articulaciones </a:t>
            </a:r>
            <a:endParaRPr lang="es-ES" sz="6600" b="1" dirty="0">
              <a:latin typeface="Escolar1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>
                <a:solidFill>
                  <a:srgbClr val="FF0000"/>
                </a:solidFill>
                <a:latin typeface="Escolar1" pitchFamily="2" charset="0"/>
              </a:rPr>
              <a:t>Es la unión entre dos o más huesos</a:t>
            </a:r>
          </a:p>
          <a:p>
            <a:pPr>
              <a:buNone/>
            </a:pPr>
            <a:endParaRPr lang="es-ES" b="1" dirty="0">
              <a:solidFill>
                <a:srgbClr val="FF0000"/>
              </a:solidFill>
              <a:latin typeface="Escolar1" pitchFamily="2" charset="0"/>
            </a:endParaRPr>
          </a:p>
        </p:txBody>
      </p:sp>
      <p:pic>
        <p:nvPicPr>
          <p:cNvPr id="5" name="4 Imagen" descr="http://i1.wp.com/www.materialdeaprendizaje.com/wp-content/uploads/Articulaciones.jpg?resize=736%2C44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84984"/>
            <a:ext cx="507605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Program Files (x86)\Picto Selector\png\ARASAAC Symbol Set\824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132856"/>
            <a:ext cx="864096" cy="864096"/>
          </a:xfrm>
          <a:prstGeom prst="rect">
            <a:avLst/>
          </a:prstGeom>
          <a:noFill/>
        </p:spPr>
      </p:pic>
      <p:pic>
        <p:nvPicPr>
          <p:cNvPr id="2051" name="Picture 3" descr="C:\Program Files (x86)\Picto Selector\png\ARASAAC Symbol Set\652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132856"/>
            <a:ext cx="771723" cy="771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3.bp.blogspot.com/-cWHTjYRNcBw/UG37xQ8V6zI/AAAAAAAACyg/vAS-67Rxx6o/s320/arti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583264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1043608" y="1916832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>
                <a:latin typeface="Escolar1" pitchFamily="2" charset="0"/>
              </a:rPr>
              <a:t>cuello</a:t>
            </a:r>
            <a:endParaRPr lang="es-ES" sz="2400" b="1" dirty="0">
              <a:latin typeface="Escolar1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68344" y="5085184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>
                <a:latin typeface="Escolar1" pitchFamily="2" charset="0"/>
              </a:rPr>
              <a:t>rodilla</a:t>
            </a:r>
            <a:endParaRPr lang="es-ES" sz="2400" b="1" dirty="0">
              <a:latin typeface="Escolar1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68344" y="3501008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>
                <a:latin typeface="Escolar1" pitchFamily="2" charset="0"/>
              </a:rPr>
              <a:t>muñeca</a:t>
            </a:r>
            <a:endParaRPr lang="es-ES" sz="2400" b="1" dirty="0">
              <a:latin typeface="Escolar1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668344" y="1844824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>
                <a:latin typeface="Escolar1" pitchFamily="2" charset="0"/>
              </a:rPr>
              <a:t>hombro</a:t>
            </a:r>
            <a:endParaRPr lang="es-ES" sz="2400" b="1" dirty="0">
              <a:latin typeface="Escolar1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043608" y="5013176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>
                <a:latin typeface="Escolar1" pitchFamily="2" charset="0"/>
              </a:rPr>
              <a:t>tobillo</a:t>
            </a:r>
            <a:endParaRPr lang="es-ES" sz="2400" b="1" dirty="0">
              <a:latin typeface="Escolar1" pitchFamily="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15616" y="3573016"/>
            <a:ext cx="70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>
                <a:latin typeface="Escolar1" pitchFamily="2" charset="0"/>
              </a:rPr>
              <a:t>codo</a:t>
            </a:r>
            <a:endParaRPr lang="es-ES" sz="2400" b="1" dirty="0">
              <a:latin typeface="Escolar1" pitchFamily="2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835696" y="692696"/>
            <a:ext cx="2304256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1763688" y="620688"/>
            <a:ext cx="237626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347864" y="548680"/>
            <a:ext cx="300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4000" b="1" dirty="0">
                <a:solidFill>
                  <a:srgbClr val="0070C0"/>
                </a:solidFill>
                <a:latin typeface="Escolar1" pitchFamily="2" charset="0"/>
              </a:rPr>
              <a:t>Articulaciones</a:t>
            </a:r>
            <a:r>
              <a:rPr lang="es-ES_tradnl" dirty="0">
                <a:solidFill>
                  <a:srgbClr val="0070C0"/>
                </a:solidFill>
              </a:rPr>
              <a:t> </a:t>
            </a:r>
            <a:endParaRPr lang="es-E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6000" b="1" dirty="0">
                <a:latin typeface="Escolar1" pitchFamily="2" charset="0"/>
              </a:rPr>
              <a:t>Esqueleto</a:t>
            </a:r>
            <a:endParaRPr lang="es-ES" sz="6000" b="1" dirty="0">
              <a:latin typeface="Escolar1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Conjunto de huesos </a:t>
            </a:r>
            <a:r>
              <a:rPr lang="es-ES_tradnl" sz="3600" b="1" dirty="0">
                <a:latin typeface="Escolar1" pitchFamily="2" charset="0"/>
              </a:rPr>
              <a:t>que </a:t>
            </a:r>
            <a:r>
              <a:rPr lang="es-ES_tradnl" sz="3600" b="1" dirty="0">
                <a:solidFill>
                  <a:srgbClr val="FF0000"/>
                </a:solidFill>
                <a:latin typeface="Escolar1" pitchFamily="2" charset="0"/>
              </a:rPr>
              <a:t>sostiene</a:t>
            </a:r>
            <a:r>
              <a:rPr lang="es-ES_tradnl" sz="3600" b="1" dirty="0">
                <a:latin typeface="Escolar1" pitchFamily="2" charset="0"/>
              </a:rPr>
              <a:t> al cuerpo humano</a:t>
            </a:r>
            <a:endParaRPr lang="es-ES" sz="3600" b="1" dirty="0">
              <a:latin typeface="Escolar1" pitchFamily="2" charset="0"/>
            </a:endParaRPr>
          </a:p>
        </p:txBody>
      </p:sp>
      <p:pic>
        <p:nvPicPr>
          <p:cNvPr id="28675" name="Picture 3" descr="C:\Program Files (x86)\Picto Selector\png\ARASAAC Symbol Set\652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429000"/>
            <a:ext cx="1471439" cy="1471439"/>
          </a:xfrm>
          <a:prstGeom prst="rect">
            <a:avLst/>
          </a:prstGeom>
          <a:noFill/>
        </p:spPr>
      </p:pic>
      <p:pic>
        <p:nvPicPr>
          <p:cNvPr id="28677" name="Picture 5" descr="C:\Program Files (x86)\Picto Selector\png\ARASAAC Symbol Set\716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56992"/>
            <a:ext cx="1635819" cy="1635819"/>
          </a:xfrm>
          <a:prstGeom prst="rect">
            <a:avLst/>
          </a:prstGeom>
          <a:noFill/>
        </p:spPr>
      </p:pic>
      <p:pic>
        <p:nvPicPr>
          <p:cNvPr id="28679" name="Picture 7" descr="C:\Program Files (x86)\Picto Selector\png\ARASAAC Symbol Set\1702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284984"/>
            <a:ext cx="1563811" cy="1563811"/>
          </a:xfrm>
          <a:prstGeom prst="rect">
            <a:avLst/>
          </a:prstGeom>
          <a:noFill/>
        </p:spPr>
      </p:pic>
      <p:pic>
        <p:nvPicPr>
          <p:cNvPr id="28680" name="Picture 8" descr="C:\Program Files (x86)\Picto Selector\png\ARASAAC Symbol Set\688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573016"/>
            <a:ext cx="1203771" cy="1203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130</Words>
  <Application>Microsoft Office PowerPoint</Application>
  <PresentationFormat>Presentación en pantalla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Escolar1</vt:lpstr>
      <vt:lpstr>Tema de Office</vt:lpstr>
      <vt:lpstr>Presentación de PowerPoint</vt:lpstr>
      <vt:lpstr>Presentación de PowerPoint</vt:lpstr>
      <vt:lpstr>Presentación de PowerPoint</vt:lpstr>
      <vt:lpstr>La cabeza</vt:lpstr>
      <vt:lpstr>El tronco</vt:lpstr>
      <vt:lpstr>Extremidades  </vt:lpstr>
      <vt:lpstr>Las articulaciones </vt:lpstr>
      <vt:lpstr>Presentación de PowerPoint</vt:lpstr>
      <vt:lpstr>Esqueleto</vt:lpstr>
      <vt:lpstr>Presentación de PowerPoint</vt:lpstr>
      <vt:lpstr>Músculos</vt:lpstr>
      <vt:lpstr>Órganos </vt:lpstr>
      <vt:lpstr>Cerebro </vt:lpstr>
      <vt:lpstr>Corazón</vt:lpstr>
      <vt:lpstr>Pulmones</vt:lpstr>
      <vt:lpstr>Estómago</vt:lpstr>
      <vt:lpstr>Intestino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Profesor</dc:creator>
  <cp:lastModifiedBy>usuario</cp:lastModifiedBy>
  <cp:revision>11</cp:revision>
  <dcterms:created xsi:type="dcterms:W3CDTF">2015-11-09T13:53:56Z</dcterms:created>
  <dcterms:modified xsi:type="dcterms:W3CDTF">2017-08-15T16:37:18Z</dcterms:modified>
</cp:coreProperties>
</file>